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6" r:id="rId5"/>
    <p:sldId id="258" r:id="rId6"/>
    <p:sldId id="266" r:id="rId7"/>
    <p:sldId id="259" r:id="rId8"/>
    <p:sldId id="260" r:id="rId9"/>
    <p:sldId id="262" r:id="rId10"/>
    <p:sldId id="261" r:id="rId11"/>
    <p:sldId id="263" r:id="rId12"/>
    <p:sldId id="264" r:id="rId13"/>
    <p:sldId id="265" r:id="rId1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hyperlink" Target="https://github.com/wuzhiye7/Induction-Network-on-FewRel" TargetMode="Externa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87540" y="170180"/>
            <a:ext cx="5142861" cy="1126490"/>
            <a:chOff x="11173" y="154"/>
            <a:chExt cx="8153" cy="1920"/>
          </a:xfrm>
        </p:grpSpPr>
        <p:pic>
          <p:nvPicPr>
            <p:cNvPr id="4" name="图片 6" descr="633758469746283750KmZCWaOQdYlGf6h"/>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a:xfrm>
              <a:off x="11173" y="154"/>
              <a:ext cx="1852" cy="1920"/>
            </a:xfrm>
            <a:prstGeom prst="rect">
              <a:avLst/>
            </a:prstGeom>
            <a:noFill/>
            <a:ln>
              <a:noFill/>
            </a:ln>
          </p:spPr>
        </p:pic>
        <p:pic>
          <p:nvPicPr>
            <p:cNvPr id="5" name="图片 4" descr="重庆理工大学黑白"/>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13285" y="370"/>
              <a:ext cx="5417" cy="1018"/>
            </a:xfrm>
            <a:prstGeom prst="rect">
              <a:avLst/>
            </a:prstGeom>
            <a:noFill/>
            <a:ln>
              <a:noFill/>
            </a:ln>
          </p:spPr>
        </p:pic>
        <p:sp>
          <p:nvSpPr>
            <p:cNvPr id="7" name="文本框 6"/>
            <p:cNvSpPr txBox="1"/>
            <p:nvPr/>
          </p:nvSpPr>
          <p:spPr>
            <a:xfrm>
              <a:off x="13285" y="1388"/>
              <a:ext cx="6041" cy="575"/>
            </a:xfrm>
            <a:prstGeom prst="rect">
              <a:avLst/>
            </a:prstGeom>
            <a:noFill/>
          </p:spPr>
          <p:txBody>
            <a:bodyPr wrap="square" rtlCol="0">
              <a:spAutoFit/>
            </a:bodyPr>
            <a:p>
              <a:r>
                <a:rPr lang="en-US" altLang="zh-CN" sz="1600" b="1">
                  <a:latin typeface="+mj-lt"/>
                  <a:ea typeface="华文黑体" panose="02010600040101010101" charset="-122"/>
                </a:rPr>
                <a:t>Chongqing University of Technology</a:t>
              </a:r>
              <a:endParaRPr lang="en-US" altLang="zh-CN" sz="1600" b="1">
                <a:latin typeface="+mj-lt"/>
                <a:ea typeface="华文黑体" panose="02010600040101010101" charset="-122"/>
              </a:endParaRPr>
            </a:p>
          </p:txBody>
        </p:sp>
      </p:grpSp>
      <p:sp>
        <p:nvSpPr>
          <p:cNvPr id="10" name="文本框 9"/>
          <p:cNvSpPr txBox="1"/>
          <p:nvPr/>
        </p:nvSpPr>
        <p:spPr>
          <a:xfrm>
            <a:off x="304165" y="2303145"/>
            <a:ext cx="11826240" cy="1568450"/>
          </a:xfrm>
          <a:prstGeom prst="rect">
            <a:avLst/>
          </a:prstGeom>
          <a:noFill/>
        </p:spPr>
        <p:txBody>
          <a:bodyPr wrap="square" rtlCol="0">
            <a:spAutoFit/>
          </a:bodyPr>
          <a:p>
            <a:pPr algn="ctr"/>
            <a:r>
              <a:rPr lang="zh-CN" altLang="en-US" sz="4800" b="1">
                <a:latin typeface="Times New Roman" panose="02020503050405090304" charset="0"/>
                <a:ea typeface="+mj-ea"/>
                <a:cs typeface="Times New Roman" panose="02020503050405090304" charset="0"/>
              </a:rPr>
              <a:t>A Novel Cascade Binary Tagging Framework for Relational Triple Extraction</a:t>
            </a:r>
            <a:endParaRPr lang="zh-CN" altLang="en-US" sz="4800" b="1">
              <a:latin typeface="Times New Roman" panose="02020503050405090304" charset="0"/>
              <a:ea typeface="+mj-ea"/>
              <a:cs typeface="Times New Roman" panose="02020503050405090304" charset="0"/>
            </a:endParaRPr>
          </a:p>
        </p:txBody>
      </p:sp>
      <p:sp>
        <p:nvSpPr>
          <p:cNvPr id="11" name="文本框 10"/>
          <p:cNvSpPr txBox="1"/>
          <p:nvPr/>
        </p:nvSpPr>
        <p:spPr>
          <a:xfrm>
            <a:off x="4620895" y="4516755"/>
            <a:ext cx="2969260" cy="1383665"/>
          </a:xfrm>
          <a:prstGeom prst="rect">
            <a:avLst/>
          </a:prstGeom>
          <a:noFill/>
        </p:spPr>
        <p:txBody>
          <a:bodyPr wrap="square" rtlCol="0">
            <a:spAutoFit/>
          </a:bodyPr>
          <a:p>
            <a:pPr algn="ctr" fontAlgn="auto">
              <a:lnSpc>
                <a:spcPct val="150000"/>
              </a:lnSpc>
            </a:pPr>
            <a:r>
              <a:rPr lang="zh-CN" altLang="en-US" sz="2800"/>
              <a:t>汇报人：吴洁</a:t>
            </a:r>
            <a:endParaRPr lang="zh-CN" altLang="en-US" sz="2800"/>
          </a:p>
          <a:p>
            <a:pPr algn="ctr" fontAlgn="auto">
              <a:lnSpc>
                <a:spcPct val="150000"/>
              </a:lnSpc>
            </a:pPr>
            <a:r>
              <a:rPr lang="en-US" altLang="zh-CN" sz="2800"/>
              <a:t>2020/5/5</a:t>
            </a:r>
            <a:endParaRPr lang="en-US" altLang="zh-CN" sz="2800"/>
          </a:p>
        </p:txBody>
      </p:sp>
      <p:sp>
        <p:nvSpPr>
          <p:cNvPr id="2" name="文本框 1">
            <a:hlinkClick r:id="rId3" action="ppaction://hlinkfile"/>
          </p:cNvPr>
          <p:cNvSpPr txBox="1"/>
          <p:nvPr/>
        </p:nvSpPr>
        <p:spPr>
          <a:xfrm>
            <a:off x="80645" y="6402070"/>
            <a:ext cx="12049760" cy="337185"/>
          </a:xfrm>
          <a:prstGeom prst="rect">
            <a:avLst/>
          </a:prstGeom>
          <a:noFill/>
        </p:spPr>
        <p:txBody>
          <a:bodyPr wrap="square" rtlCol="0">
            <a:spAutoFit/>
          </a:bodyPr>
          <a:p>
            <a:r>
              <a:rPr lang="zh-CN" altLang="en-US" sz="1600"/>
              <a:t>论文地址：</a:t>
            </a:r>
            <a:r>
              <a:rPr lang="zh-CN" altLang="en-US" sz="1600">
                <a:solidFill>
                  <a:schemeClr val="accent1"/>
                </a:solidFill>
              </a:rPr>
              <a:t>https://arxiv.org/pdf/1909.03227.pdf</a:t>
            </a:r>
            <a:r>
              <a:rPr lang="zh-CN" altLang="en-US" sz="1600"/>
              <a:t>               </a:t>
            </a:r>
            <a:r>
              <a:rPr lang="en-US" altLang="zh-CN" sz="1600"/>
              <a:t>githup</a:t>
            </a:r>
            <a:r>
              <a:rPr lang="zh-CN" altLang="en-US" sz="1600"/>
              <a:t>地址：</a:t>
            </a:r>
            <a:r>
              <a:rPr lang="zh-CN" altLang="en-US" sz="1600">
                <a:solidFill>
                  <a:schemeClr val="accent1"/>
                </a:solidFill>
              </a:rPr>
              <a:t>https://github.com/weizhepei/CasRel</a:t>
            </a:r>
            <a:endParaRPr lang="zh-CN" altLang="en-US" sz="160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结果</a:t>
            </a:r>
            <a:endParaRPr lang="zh-CN" altLang="en-US" sz="4000" b="1"/>
          </a:p>
        </p:txBody>
      </p:sp>
      <p:pic>
        <p:nvPicPr>
          <p:cNvPr id="6" name="图片 5"/>
          <p:cNvPicPr>
            <a:picLocks noChangeAspect="1"/>
          </p:cNvPicPr>
          <p:nvPr/>
        </p:nvPicPr>
        <p:blipFill>
          <a:blip r:embed="rId1"/>
          <a:stretch>
            <a:fillRect/>
          </a:stretch>
        </p:blipFill>
        <p:spPr>
          <a:xfrm>
            <a:off x="1911985" y="1330960"/>
            <a:ext cx="8204835" cy="5283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529965" y="2644775"/>
            <a:ext cx="5485130" cy="1568450"/>
          </a:xfrm>
          <a:prstGeom prst="rect">
            <a:avLst/>
          </a:prstGeom>
          <a:noFill/>
        </p:spPr>
        <p:txBody>
          <a:bodyPr wrap="square" rtlCol="0">
            <a:spAutoFit/>
          </a:bodyPr>
          <a:p>
            <a:r>
              <a:rPr lang="en-US" altLang="zh-CN" sz="9600"/>
              <a:t>THANKS</a:t>
            </a:r>
            <a:endParaRPr lang="en-US" altLang="zh-CN" sz="9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624205" y="624205"/>
            <a:ext cx="6361430" cy="706755"/>
          </a:xfrm>
          <a:prstGeom prst="rect">
            <a:avLst/>
          </a:prstGeom>
          <a:noFill/>
        </p:spPr>
        <p:txBody>
          <a:bodyPr wrap="square" rtlCol="0">
            <a:spAutoFit/>
          </a:bodyPr>
          <a:p>
            <a:r>
              <a:rPr lang="zh-CN" altLang="en-US" sz="4000" b="1"/>
              <a:t>问题定义</a:t>
            </a:r>
            <a:endParaRPr lang="zh-CN" altLang="en-US" sz="4000" b="1"/>
          </a:p>
        </p:txBody>
      </p:sp>
      <p:sp>
        <p:nvSpPr>
          <p:cNvPr id="8" name="文本框 7"/>
          <p:cNvSpPr txBox="1"/>
          <p:nvPr/>
        </p:nvSpPr>
        <p:spPr>
          <a:xfrm>
            <a:off x="624205" y="1607185"/>
            <a:ext cx="11327765" cy="1383665"/>
          </a:xfrm>
          <a:prstGeom prst="rect">
            <a:avLst/>
          </a:prstGeom>
          <a:noFill/>
        </p:spPr>
        <p:txBody>
          <a:bodyPr wrap="square" rtlCol="0">
            <a:spAutoFit/>
          </a:bodyPr>
          <a:p>
            <a:pPr indent="0" fontAlgn="auto">
              <a:lnSpc>
                <a:spcPct val="150000"/>
              </a:lnSpc>
              <a:buFont typeface="Wingdings" panose="05000000000000000000" charset="0"/>
              <a:buNone/>
            </a:pPr>
            <a:r>
              <a:rPr lang="zh-CN" altLang="en-US" sz="2800">
                <a:latin typeface="+mn-ea"/>
                <a:cs typeface="+mn-ea"/>
              </a:rPr>
              <a:t>关系三元组抽取</a:t>
            </a:r>
            <a:r>
              <a:rPr lang="en-US" altLang="zh-CN" sz="2800">
                <a:latin typeface="+mn-ea"/>
                <a:cs typeface="+mn-ea"/>
              </a:rPr>
              <a:t>:</a:t>
            </a:r>
            <a:r>
              <a:rPr lang="zh-CN" altLang="en-US" sz="2800">
                <a:latin typeface="+mn-ea"/>
                <a:cs typeface="+mn-ea"/>
              </a:rPr>
              <a:t>从</a:t>
            </a:r>
            <a:r>
              <a:rPr lang="en-US" altLang="zh-CN" sz="2800">
                <a:latin typeface="+mn-ea"/>
                <a:cs typeface="+mn-ea"/>
              </a:rPr>
              <a:t>文本中抽取出结构化的关系三元组(</a:t>
            </a:r>
            <a:r>
              <a:rPr lang="en-US" altLang="zh-CN" sz="2800">
                <a:solidFill>
                  <a:srgbClr val="0070C0"/>
                </a:solidFill>
                <a:latin typeface="+mn-ea"/>
                <a:cs typeface="+mn-ea"/>
              </a:rPr>
              <a:t>Subject, Relation, Object</a:t>
            </a:r>
            <a:r>
              <a:rPr lang="en-US" altLang="zh-CN" sz="2800">
                <a:latin typeface="+mn-ea"/>
                <a:cs typeface="+mn-ea"/>
              </a:rPr>
              <a:t>)用以构建知识图谱</a:t>
            </a:r>
            <a:r>
              <a:rPr lang="zh-CN" altLang="en-US" sz="2800">
                <a:latin typeface="+mn-ea"/>
                <a:cs typeface="+mn-ea"/>
              </a:rPr>
              <a:t>。</a:t>
            </a:r>
            <a:endParaRPr lang="en-US" altLang="zh-CN" sz="2800"/>
          </a:p>
        </p:txBody>
      </p:sp>
      <p:sp>
        <p:nvSpPr>
          <p:cNvPr id="13" name="文本框 12"/>
          <p:cNvSpPr txBox="1"/>
          <p:nvPr/>
        </p:nvSpPr>
        <p:spPr>
          <a:xfrm>
            <a:off x="892810" y="4846955"/>
            <a:ext cx="11059160" cy="1476375"/>
          </a:xfrm>
          <a:prstGeom prst="rect">
            <a:avLst/>
          </a:prstGeom>
          <a:noFill/>
        </p:spPr>
        <p:txBody>
          <a:bodyPr wrap="square" rtlCol="0" anchor="t">
            <a:spAutoFit/>
          </a:bodyPr>
          <a:p>
            <a:pPr marL="342900" indent="-342900" fontAlgn="auto">
              <a:lnSpc>
                <a:spcPct val="150000"/>
              </a:lnSpc>
              <a:buFont typeface="Wingdings" panose="05000000000000000000" charset="0"/>
              <a:buChar char=""/>
            </a:pPr>
            <a:r>
              <a:rPr lang="en-US" altLang="zh-CN" sz="2000"/>
              <a:t>RC: </a:t>
            </a:r>
            <a:r>
              <a:rPr lang="zh-CN" altLang="en-US" sz="2000"/>
              <a:t>是在</a:t>
            </a:r>
            <a:r>
              <a:rPr lang="zh-CN" altLang="en-US" sz="2000">
                <a:solidFill>
                  <a:srgbClr val="FF0000"/>
                </a:solidFill>
              </a:rPr>
              <a:t>给定实体对和输入文本</a:t>
            </a:r>
            <a:r>
              <a:rPr lang="zh-CN" altLang="en-US" sz="2000"/>
              <a:t>的情况下，</a:t>
            </a:r>
            <a:r>
              <a:rPr lang="zh-CN" altLang="en-US" sz="2000">
                <a:solidFill>
                  <a:srgbClr val="FF0000"/>
                </a:solidFill>
              </a:rPr>
              <a:t>抽取</a:t>
            </a:r>
            <a:r>
              <a:rPr lang="zh-CN" altLang="en-US" sz="2000"/>
              <a:t>出实体对在句子中所表达的</a:t>
            </a:r>
            <a:r>
              <a:rPr lang="zh-CN" altLang="en-US" sz="2000">
                <a:solidFill>
                  <a:srgbClr val="FF0000"/>
                </a:solidFill>
              </a:rPr>
              <a:t>关系</a:t>
            </a:r>
            <a:endParaRPr lang="zh-CN" altLang="en-US" sz="2000">
              <a:solidFill>
                <a:srgbClr val="FF0000"/>
              </a:solidFill>
            </a:endParaRPr>
          </a:p>
          <a:p>
            <a:pPr marL="342900" indent="-342900" fontAlgn="auto">
              <a:lnSpc>
                <a:spcPct val="150000"/>
              </a:lnSpc>
              <a:buFont typeface="Wingdings" panose="05000000000000000000" charset="0"/>
              <a:buChar char=""/>
            </a:pPr>
            <a:r>
              <a:rPr lang="en-US" altLang="zh-CN" sz="2000">
                <a:sym typeface="+mn-ea"/>
              </a:rPr>
              <a:t>RTE: 则是在</a:t>
            </a:r>
            <a:r>
              <a:rPr lang="en-US" altLang="zh-CN" sz="2000">
                <a:solidFill>
                  <a:srgbClr val="FF0000"/>
                </a:solidFill>
                <a:sym typeface="+mn-ea"/>
              </a:rPr>
              <a:t>仅给定输入文本</a:t>
            </a:r>
            <a:r>
              <a:rPr lang="en-US" altLang="zh-CN" sz="2000">
                <a:sym typeface="+mn-ea"/>
              </a:rPr>
              <a:t>的情况下，</a:t>
            </a:r>
            <a:r>
              <a:rPr lang="en-US" altLang="zh-CN" sz="2000">
                <a:solidFill>
                  <a:srgbClr val="FF0000"/>
                </a:solidFill>
                <a:sym typeface="+mn-ea"/>
              </a:rPr>
              <a:t>抽取</a:t>
            </a:r>
            <a:r>
              <a:rPr lang="en-US" altLang="zh-CN" sz="2000">
                <a:sym typeface="+mn-ea"/>
              </a:rPr>
              <a:t>出包含在文本中的所有可能的</a:t>
            </a:r>
            <a:r>
              <a:rPr lang="en-US" altLang="zh-CN" sz="2000">
                <a:solidFill>
                  <a:srgbClr val="FF0000"/>
                </a:solidFill>
                <a:sym typeface="+mn-ea"/>
              </a:rPr>
              <a:t>关系三元</a:t>
            </a:r>
            <a:r>
              <a:rPr lang="zh-CN" altLang="en-US" sz="2000">
                <a:solidFill>
                  <a:srgbClr val="FF0000"/>
                </a:solidFill>
                <a:sym typeface="+mn-ea"/>
              </a:rPr>
              <a:t>组</a:t>
            </a:r>
            <a:endParaRPr lang="zh-CN" altLang="en-US" sz="2000">
              <a:solidFill>
                <a:srgbClr val="FF0000"/>
              </a:solidFill>
            </a:endParaRPr>
          </a:p>
          <a:p>
            <a:pPr marL="342900" indent="-342900" fontAlgn="auto">
              <a:lnSpc>
                <a:spcPct val="150000"/>
              </a:lnSpc>
              <a:buFont typeface="Wingdings" panose="05000000000000000000" charset="0"/>
              <a:buChar char=""/>
            </a:pPr>
            <a:endParaRPr lang="zh-CN" altLang="en-US" sz="2000">
              <a:solidFill>
                <a:srgbClr val="FF0000"/>
              </a:solidFill>
            </a:endParaRPr>
          </a:p>
        </p:txBody>
      </p:sp>
      <p:grpSp>
        <p:nvGrpSpPr>
          <p:cNvPr id="19" name="组合 18"/>
          <p:cNvGrpSpPr/>
          <p:nvPr/>
        </p:nvGrpSpPr>
        <p:grpSpPr>
          <a:xfrm>
            <a:off x="2900045" y="3596005"/>
            <a:ext cx="6150610" cy="645160"/>
            <a:chOff x="2039" y="5322"/>
            <a:chExt cx="9686" cy="1016"/>
          </a:xfrm>
        </p:grpSpPr>
        <p:sp>
          <p:nvSpPr>
            <p:cNvPr id="16" name="文本框 15"/>
            <p:cNvSpPr txBox="1"/>
            <p:nvPr/>
          </p:nvSpPr>
          <p:spPr>
            <a:xfrm>
              <a:off x="2039" y="5322"/>
              <a:ext cx="9686" cy="1016"/>
            </a:xfrm>
            <a:prstGeom prst="rect">
              <a:avLst/>
            </a:prstGeom>
            <a:noFill/>
            <a:ln>
              <a:solidFill>
                <a:schemeClr val="bg2">
                  <a:lumMod val="50000"/>
                </a:schemeClr>
              </a:solidFill>
              <a:prstDash val="lgDash"/>
            </a:ln>
          </p:spPr>
          <p:txBody>
            <a:bodyPr wrap="square" rtlCol="0" anchor="t">
              <a:spAutoFit/>
            </a:bodyPr>
            <a:p>
              <a:pPr indent="0" fontAlgn="auto">
                <a:lnSpc>
                  <a:spcPct val="150000"/>
                </a:lnSpc>
                <a:buFont typeface="Wingdings" panose="05000000000000000000" charset="0"/>
                <a:buNone/>
              </a:pPr>
              <a:r>
                <a:rPr lang="zh-CN" altLang="en-US" sz="2400">
                  <a:solidFill>
                    <a:schemeClr val="tx1"/>
                  </a:solidFill>
                </a:rPr>
                <a:t>北京是中国的首都         </a:t>
              </a:r>
              <a:r>
                <a:rPr lang="en-US" altLang="zh-CN" sz="2400">
                  <a:solidFill>
                    <a:schemeClr val="tx1"/>
                  </a:solidFill>
                </a:rPr>
                <a:t>( </a:t>
              </a:r>
              <a:r>
                <a:rPr lang="zh-CN" altLang="en-US" sz="2400">
                  <a:solidFill>
                    <a:schemeClr val="tx1"/>
                  </a:solidFill>
                </a:rPr>
                <a:t>北京，首都，中国 </a:t>
              </a:r>
              <a:r>
                <a:rPr lang="en-US" altLang="zh-CN" sz="2400">
                  <a:solidFill>
                    <a:schemeClr val="tx1"/>
                  </a:solidFill>
                </a:rPr>
                <a:t>)</a:t>
              </a:r>
              <a:endParaRPr lang="en-US" altLang="zh-CN" sz="2400">
                <a:solidFill>
                  <a:schemeClr val="tx1"/>
                </a:solidFill>
              </a:endParaRPr>
            </a:p>
          </p:txBody>
        </p:sp>
        <p:sp>
          <p:nvSpPr>
            <p:cNvPr id="18" name="右箭头 17"/>
            <p:cNvSpPr/>
            <p:nvPr/>
          </p:nvSpPr>
          <p:spPr>
            <a:xfrm>
              <a:off x="6415" y="5789"/>
              <a:ext cx="603" cy="341"/>
            </a:xfrm>
            <a:prstGeom prst="rightArrow">
              <a:avLst/>
            </a:prstGeom>
            <a:solidFill>
              <a:schemeClr val="accent1">
                <a:lumMod val="60000"/>
                <a:lumOff val="4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困难</a:t>
            </a:r>
            <a:endParaRPr lang="zh-CN" altLang="en-US" sz="4000" b="1"/>
          </a:p>
        </p:txBody>
      </p:sp>
      <p:sp>
        <p:nvSpPr>
          <p:cNvPr id="2" name="文本框 1"/>
          <p:cNvSpPr txBox="1"/>
          <p:nvPr/>
        </p:nvSpPr>
        <p:spPr>
          <a:xfrm>
            <a:off x="835025" y="2552065"/>
            <a:ext cx="10522585" cy="1753235"/>
          </a:xfrm>
          <a:prstGeom prst="rect">
            <a:avLst/>
          </a:prstGeom>
          <a:noFill/>
        </p:spPr>
        <p:txBody>
          <a:bodyPr wrap="square" rtlCol="0" anchor="t">
            <a:spAutoFit/>
          </a:bodyPr>
          <a:p>
            <a:pPr fontAlgn="auto">
              <a:lnSpc>
                <a:spcPct val="150000"/>
              </a:lnSpc>
            </a:pPr>
            <a:r>
              <a:rPr lang="en-US" altLang="zh-CN" sz="2400"/>
              <a:t>	</a:t>
            </a:r>
            <a:r>
              <a:rPr lang="zh-CN" altLang="en-US" sz="2400"/>
              <a:t>传统方法：通过</a:t>
            </a:r>
            <a:r>
              <a:rPr lang="zh-CN" altLang="en-US" sz="2400">
                <a:solidFill>
                  <a:schemeClr val="accent5"/>
                </a:solidFill>
              </a:rPr>
              <a:t>命名实体识别</a:t>
            </a:r>
            <a:r>
              <a:rPr lang="zh-CN" altLang="en-US" sz="2400"/>
              <a:t>(Named Entity Recognition, NER)确定出句子中所有的实体，然后学习一个</a:t>
            </a:r>
            <a:r>
              <a:rPr lang="zh-CN" altLang="en-US" sz="2400">
                <a:solidFill>
                  <a:schemeClr val="accent5"/>
                </a:solidFill>
              </a:rPr>
              <a:t>关系分类器</a:t>
            </a:r>
            <a:r>
              <a:rPr lang="zh-CN" altLang="en-US" sz="2400"/>
              <a:t>在所有的实体对上做RC，最终得到我们所需的关系三元组。</a:t>
            </a:r>
            <a:endParaRPr lang="zh-CN" altLang="en-US"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困难</a:t>
            </a:r>
            <a:endParaRPr lang="zh-CN" altLang="en-US" sz="4000" b="1"/>
          </a:p>
        </p:txBody>
      </p:sp>
      <p:sp>
        <p:nvSpPr>
          <p:cNvPr id="2" name="文本框 1"/>
          <p:cNvSpPr txBox="1"/>
          <p:nvPr/>
        </p:nvSpPr>
        <p:spPr>
          <a:xfrm>
            <a:off x="835025" y="1748155"/>
            <a:ext cx="10522585" cy="1198880"/>
          </a:xfrm>
          <a:prstGeom prst="rect">
            <a:avLst/>
          </a:prstGeom>
          <a:noFill/>
        </p:spPr>
        <p:txBody>
          <a:bodyPr wrap="square" rtlCol="0" anchor="t">
            <a:spAutoFit/>
          </a:bodyPr>
          <a:p>
            <a:pPr fontAlgn="auto">
              <a:lnSpc>
                <a:spcPct val="150000"/>
              </a:lnSpc>
            </a:pPr>
            <a:r>
              <a:rPr lang="zh-CN" altLang="en-US" sz="2400"/>
              <a:t>简单语境下(</a:t>
            </a:r>
            <a:r>
              <a:rPr lang="zh-CN" altLang="en-US" sz="2400">
                <a:solidFill>
                  <a:schemeClr val="accent5"/>
                </a:solidFill>
              </a:rPr>
              <a:t>一个句子</a:t>
            </a:r>
            <a:r>
              <a:rPr lang="zh-CN" altLang="en-US" sz="2400"/>
              <a:t>仅包含</a:t>
            </a:r>
            <a:r>
              <a:rPr lang="zh-CN" altLang="en-US" sz="2400">
                <a:solidFill>
                  <a:schemeClr val="accent5"/>
                </a:solidFill>
              </a:rPr>
              <a:t>一个关系三元组</a:t>
            </a:r>
            <a:r>
              <a:rPr lang="zh-CN" altLang="en-US" sz="2400"/>
              <a:t>)效果不错。复杂语境下(</a:t>
            </a:r>
            <a:r>
              <a:rPr lang="zh-CN" altLang="en-US" sz="2400">
                <a:solidFill>
                  <a:schemeClr val="accent5"/>
                </a:solidFill>
              </a:rPr>
              <a:t>一个句子</a:t>
            </a:r>
            <a:r>
              <a:rPr lang="zh-CN" altLang="en-US" sz="2400"/>
              <a:t>中包含</a:t>
            </a:r>
            <a:r>
              <a:rPr lang="zh-CN" altLang="en-US" sz="2400">
                <a:solidFill>
                  <a:schemeClr val="accent5"/>
                </a:solidFill>
              </a:rPr>
              <a:t>多个关系三元组</a:t>
            </a:r>
            <a:r>
              <a:rPr lang="zh-CN" altLang="en-US" sz="2400"/>
              <a:t>)，尤其当多个三元组有重叠的情况时，效果差。</a:t>
            </a:r>
            <a:endParaRPr lang="zh-CN" altLang="en-US" sz="2400"/>
          </a:p>
        </p:txBody>
      </p:sp>
      <p:pic>
        <p:nvPicPr>
          <p:cNvPr id="5" name="图片 4"/>
          <p:cNvPicPr>
            <a:picLocks noChangeAspect="1"/>
          </p:cNvPicPr>
          <p:nvPr/>
        </p:nvPicPr>
        <p:blipFill>
          <a:blip r:embed="rId1"/>
          <a:stretch>
            <a:fillRect/>
          </a:stretch>
        </p:blipFill>
        <p:spPr>
          <a:xfrm>
            <a:off x="835025" y="2947035"/>
            <a:ext cx="8958580" cy="37179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解决方法</a:t>
            </a:r>
            <a:endParaRPr lang="zh-CN" altLang="en-US" sz="4000" b="1"/>
          </a:p>
        </p:txBody>
      </p:sp>
      <p:sp>
        <p:nvSpPr>
          <p:cNvPr id="3" name="文本框 2"/>
          <p:cNvSpPr txBox="1"/>
          <p:nvPr/>
        </p:nvSpPr>
        <p:spPr>
          <a:xfrm>
            <a:off x="834390" y="2275840"/>
            <a:ext cx="10522585" cy="2306955"/>
          </a:xfrm>
          <a:prstGeom prst="rect">
            <a:avLst/>
          </a:prstGeom>
          <a:noFill/>
        </p:spPr>
        <p:txBody>
          <a:bodyPr wrap="square" rtlCol="0" anchor="t">
            <a:spAutoFit/>
          </a:bodyPr>
          <a:p>
            <a:pPr fontAlgn="auto">
              <a:lnSpc>
                <a:spcPct val="150000"/>
              </a:lnSpc>
            </a:pPr>
            <a:r>
              <a:rPr lang="zh-CN" altLang="en-US" sz="2400" b="1"/>
              <a:t>以前</a:t>
            </a:r>
            <a:r>
              <a:rPr lang="zh-CN" altLang="en-US" sz="2400"/>
              <a:t>：学习</a:t>
            </a:r>
            <a:r>
              <a:rPr lang="zh-CN" altLang="en-US" sz="2400">
                <a:solidFill>
                  <a:srgbClr val="FF0000"/>
                </a:solidFill>
              </a:rPr>
              <a:t>关系分类器</a:t>
            </a:r>
            <a:r>
              <a:rPr lang="zh-CN" altLang="en-US" sz="2400"/>
              <a:t>。</a:t>
            </a:r>
            <a:endParaRPr lang="zh-CN" altLang="en-US" sz="2400"/>
          </a:p>
          <a:p>
            <a:pPr fontAlgn="auto">
              <a:lnSpc>
                <a:spcPct val="150000"/>
              </a:lnSpc>
            </a:pPr>
            <a:endParaRPr lang="zh-CN" altLang="en-US" sz="2400"/>
          </a:p>
          <a:p>
            <a:pPr fontAlgn="auto">
              <a:lnSpc>
                <a:spcPct val="150000"/>
              </a:lnSpc>
            </a:pPr>
            <a:r>
              <a:rPr lang="zh-CN" altLang="en-US" sz="2400" b="1"/>
              <a:t>本文</a:t>
            </a:r>
            <a:r>
              <a:rPr lang="zh-CN" altLang="en-US" sz="2400"/>
              <a:t>：学习</a:t>
            </a:r>
            <a:r>
              <a:rPr lang="zh-CN" altLang="en-US" sz="2400">
                <a:solidFill>
                  <a:srgbClr val="FF0000"/>
                </a:solidFill>
              </a:rPr>
              <a:t>关系特定的尾实体标注器</a:t>
            </a:r>
            <a:r>
              <a:rPr lang="zh-CN" altLang="en-US" sz="2400"/>
              <a:t>，每个标注器都将在给定关系和头实体的条件下识别出所有可能的尾实体。</a:t>
            </a:r>
            <a:endParaRPr lang="zh-CN" altLang="en-US" sz="2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33525" y="850265"/>
            <a:ext cx="9124950" cy="5977255"/>
          </a:xfrm>
          <a:prstGeom prst="rect">
            <a:avLst/>
          </a:prstGeom>
        </p:spPr>
      </p:pic>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模型</a:t>
            </a:r>
            <a:endParaRPr lang="zh-CN" altLang="en-US" sz="40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模型</a:t>
            </a:r>
            <a:endParaRPr lang="zh-CN" altLang="en-US" sz="4000" b="1"/>
          </a:p>
        </p:txBody>
      </p:sp>
      <p:pic>
        <p:nvPicPr>
          <p:cNvPr id="6" name="图片 5"/>
          <p:cNvPicPr>
            <a:picLocks noChangeAspect="1"/>
          </p:cNvPicPr>
          <p:nvPr/>
        </p:nvPicPr>
        <p:blipFill>
          <a:blip r:embed="rId1"/>
          <a:stretch>
            <a:fillRect/>
          </a:stretch>
        </p:blipFill>
        <p:spPr>
          <a:xfrm>
            <a:off x="934720" y="1526540"/>
            <a:ext cx="10039985" cy="3804285"/>
          </a:xfrm>
          <a:prstGeom prst="rect">
            <a:avLst/>
          </a:prstGeom>
        </p:spPr>
      </p:pic>
      <p:pic>
        <p:nvPicPr>
          <p:cNvPr id="7" name="图片 6"/>
          <p:cNvPicPr>
            <a:picLocks noChangeAspect="1"/>
          </p:cNvPicPr>
          <p:nvPr/>
        </p:nvPicPr>
        <p:blipFill>
          <a:blip r:embed="rId2"/>
          <a:stretch>
            <a:fillRect/>
          </a:stretch>
        </p:blipFill>
        <p:spPr>
          <a:xfrm>
            <a:off x="707390" y="5561965"/>
            <a:ext cx="5181600" cy="1090930"/>
          </a:xfrm>
          <a:prstGeom prst="rect">
            <a:avLst/>
          </a:prstGeom>
        </p:spPr>
      </p:pic>
      <p:pic>
        <p:nvPicPr>
          <p:cNvPr id="9" name="图片 8"/>
          <p:cNvPicPr>
            <a:picLocks noChangeAspect="1"/>
          </p:cNvPicPr>
          <p:nvPr/>
        </p:nvPicPr>
        <p:blipFill>
          <a:blip r:embed="rId3"/>
          <a:stretch>
            <a:fillRect/>
          </a:stretch>
        </p:blipFill>
        <p:spPr>
          <a:xfrm>
            <a:off x="6649085" y="5435600"/>
            <a:ext cx="4801235" cy="13436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模型</a:t>
            </a:r>
            <a:endParaRPr lang="zh-CN" altLang="en-US" sz="4000" b="1"/>
          </a:p>
        </p:txBody>
      </p:sp>
      <p:pic>
        <p:nvPicPr>
          <p:cNvPr id="5" name="图片 4"/>
          <p:cNvPicPr>
            <a:picLocks noChangeAspect="1"/>
          </p:cNvPicPr>
          <p:nvPr/>
        </p:nvPicPr>
        <p:blipFill>
          <a:blip r:embed="rId1"/>
          <a:stretch>
            <a:fillRect/>
          </a:stretch>
        </p:blipFill>
        <p:spPr>
          <a:xfrm>
            <a:off x="9525" y="1330960"/>
            <a:ext cx="8369935" cy="5482590"/>
          </a:xfrm>
          <a:prstGeom prst="rect">
            <a:avLst/>
          </a:prstGeom>
        </p:spPr>
      </p:pic>
      <p:pic>
        <p:nvPicPr>
          <p:cNvPr id="6" name="图片 5"/>
          <p:cNvPicPr>
            <a:picLocks noChangeAspect="1"/>
          </p:cNvPicPr>
          <p:nvPr/>
        </p:nvPicPr>
        <p:blipFill>
          <a:blip r:embed="rId2"/>
          <a:stretch>
            <a:fillRect/>
          </a:stretch>
        </p:blipFill>
        <p:spPr>
          <a:xfrm>
            <a:off x="8209280" y="2167890"/>
            <a:ext cx="3967480" cy="815975"/>
          </a:xfrm>
          <a:prstGeom prst="rect">
            <a:avLst/>
          </a:prstGeom>
        </p:spPr>
      </p:pic>
      <p:pic>
        <p:nvPicPr>
          <p:cNvPr id="7" name="图片 6"/>
          <p:cNvPicPr>
            <a:picLocks noChangeAspect="1"/>
          </p:cNvPicPr>
          <p:nvPr/>
        </p:nvPicPr>
        <p:blipFill>
          <a:blip r:embed="rId3"/>
          <a:stretch>
            <a:fillRect/>
          </a:stretch>
        </p:blipFill>
        <p:spPr>
          <a:xfrm>
            <a:off x="8367395" y="3969385"/>
            <a:ext cx="3797300" cy="914400"/>
          </a:xfrm>
          <a:prstGeom prst="rect">
            <a:avLst/>
          </a:prstGeom>
        </p:spPr>
      </p:pic>
      <p:cxnSp>
        <p:nvCxnSpPr>
          <p:cNvPr id="8" name="直接连接符 7"/>
          <p:cNvCxnSpPr/>
          <p:nvPr/>
        </p:nvCxnSpPr>
        <p:spPr>
          <a:xfrm flipH="1">
            <a:off x="8367395" y="1330960"/>
            <a:ext cx="12065" cy="5037455"/>
          </a:xfrm>
          <a:prstGeom prst="line">
            <a:avLst/>
          </a:prstGeom>
          <a:ln w="12700">
            <a:solidFill>
              <a:schemeClr val="accent3"/>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24205" y="624205"/>
            <a:ext cx="6361430" cy="706755"/>
          </a:xfrm>
          <a:prstGeom prst="rect">
            <a:avLst/>
          </a:prstGeom>
          <a:noFill/>
        </p:spPr>
        <p:txBody>
          <a:bodyPr wrap="square" rtlCol="0">
            <a:spAutoFit/>
          </a:bodyPr>
          <a:p>
            <a:r>
              <a:rPr lang="zh-CN" altLang="en-US" sz="4000" b="1"/>
              <a:t>结果</a:t>
            </a:r>
            <a:endParaRPr lang="zh-CN" altLang="en-US" sz="4000" b="1"/>
          </a:p>
        </p:txBody>
      </p:sp>
      <p:pic>
        <p:nvPicPr>
          <p:cNvPr id="3" name="图片 2"/>
          <p:cNvPicPr>
            <a:picLocks noChangeAspect="1"/>
          </p:cNvPicPr>
          <p:nvPr/>
        </p:nvPicPr>
        <p:blipFill>
          <a:blip r:embed="rId1"/>
          <a:stretch>
            <a:fillRect/>
          </a:stretch>
        </p:blipFill>
        <p:spPr>
          <a:xfrm>
            <a:off x="2341880" y="2126615"/>
            <a:ext cx="7049135" cy="281940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Words>
  <Application>WPS 演示</Application>
  <PresentationFormat>宽屏</PresentationFormat>
  <Paragraphs>45</Paragraphs>
  <Slides>11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11</vt:i4>
      </vt:variant>
    </vt:vector>
  </HeadingPairs>
  <TitlesOfParts>
    <vt:vector size="27" baseType="lpstr">
      <vt:lpstr>Arial</vt:lpstr>
      <vt:lpstr>方正书宋_GBK</vt:lpstr>
      <vt:lpstr>Wingdings</vt:lpstr>
      <vt:lpstr>宋体</vt:lpstr>
      <vt:lpstr>Arial Unicode MS</vt:lpstr>
      <vt:lpstr>Calibri Light</vt:lpstr>
      <vt:lpstr>Helvetica Neue</vt:lpstr>
      <vt:lpstr>汉仪书宋二KW</vt:lpstr>
      <vt:lpstr>Calibri</vt:lpstr>
      <vt:lpstr>微软雅黑</vt:lpstr>
      <vt:lpstr>汉仪旗黑KW</vt:lpstr>
      <vt:lpstr>华文黑体</vt:lpstr>
      <vt:lpstr>Times New Roman</vt:lpstr>
      <vt:lpstr>Wingdings</vt:lpstr>
      <vt:lpstr>宋体-简</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wujie</dc:creator>
  <cp:lastModifiedBy>wujie</cp:lastModifiedBy>
  <cp:revision>2</cp:revision>
  <dcterms:created xsi:type="dcterms:W3CDTF">2020-05-05T04:18:36Z</dcterms:created>
  <dcterms:modified xsi:type="dcterms:W3CDTF">2020-05-05T04:18:36Z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2052-2.2.0.3563</vt:lpwstr>
  </property>
</Properties>
</file>